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3" r:id="rId40"/>
    <p:sldId id="334" r:id="rId41"/>
    <p:sldId id="335" r:id="rId42"/>
    <p:sldId id="321" r:id="rId43"/>
    <p:sldId id="336" r:id="rId44"/>
    <p:sldId id="337" r:id="rId45"/>
    <p:sldId id="338"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73949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5685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46806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42040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2405696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1386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99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05664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7279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9263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3650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1273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19195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1273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22359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04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98738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6988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55408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87078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71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365951"/>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42874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740635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9/30/2023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5030476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Nikit Patel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30</a:t>
            </a:r>
            <a:r>
              <a:rPr lang="en-US" dirty="0" smtClean="0">
                <a:solidFill>
                  <a:schemeClr val="bg2"/>
                </a:solidFill>
                <a:latin typeface="Abadi" panose="020B0604020104020204" pitchFamily="34" charset="0"/>
                <a:ea typeface="SF Pro" pitchFamily="2" charset="0"/>
                <a:cs typeface="SF Pro" pitchFamily="2" charset="0"/>
              </a:rPr>
              <a:t>/09/2023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7704944"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a:t>
            </a:r>
            <a:r>
              <a:rPr lang="en-US" sz="2000" dirty="0" err="1" smtClean="0">
                <a:solidFill>
                  <a:schemeClr val="accent3">
                    <a:lumMod val="25000"/>
                  </a:schemeClr>
                </a:solidFill>
                <a:latin typeface="Abadi" panose="020B0604020104020204"/>
              </a:rPr>
              <a:t>is,</a:t>
            </a:r>
            <a:r>
              <a:rPr lang="en-US" sz="2000" dirty="0" err="1" smtClean="0">
                <a:latin typeface="Abadi" panose="020B0604020104020204"/>
              </a:rPr>
              <a:t>https</a:t>
            </a:r>
            <a:r>
              <a:rPr lang="en-US" sz="2000" dirty="0">
                <a:latin typeface="Abadi" panose="020B0604020104020204"/>
              </a:rPr>
              <a:t>://github.com/nikpat1234/spacex-assaignment/blob/384e42c60c01bc3ff6bd76a460d53d71811a5f92/Lab%202%20Data%20wrangling%20nikit.ipynb</a:t>
            </a:r>
          </a:p>
          <a:p>
            <a:endParaRPr lang="en-US" sz="2000" dirty="0">
              <a:latin typeface="Abadi" panose="020B060402010402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7704945" y="1693888"/>
            <a:ext cx="3715859" cy="3447738"/>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541236"/>
            <a:ext cx="11285611" cy="193871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a:t>
            </a:r>
            <a:endParaRPr lang="en-US" sz="22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rPr>
              <a:t>https://github.com/nikpat1234/spacex-assaignment/blob/384e42c60c01bc3ff6bd76a460d53d71811a5f92/Interactive%20Visual%20Analytics%20with%20Folium%20nikit.ipynb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410248" y="3649105"/>
            <a:ext cx="5000794" cy="2757382"/>
          </a:xfrm>
          <a:prstGeom prst="rect">
            <a:avLst/>
          </a:prstGeom>
        </p:spPr>
      </p:pic>
      <p:pic>
        <p:nvPicPr>
          <p:cNvPr id="7" name="Picture 6">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67872" y="3649106"/>
            <a:ext cx="5189612" cy="2757382"/>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11122702"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We loaded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a:t>
            </a:r>
            <a:r>
              <a:rPr lang="en-US" sz="2000" dirty="0" smtClean="0">
                <a:solidFill>
                  <a:schemeClr val="accent3">
                    <a:lumMod val="25000"/>
                  </a:schemeClr>
                </a:solidFill>
                <a:latin typeface="Abadi"/>
              </a:rPr>
              <a:t> </a:t>
            </a:r>
            <a:r>
              <a:rPr lang="en-US" sz="2000" dirty="0">
                <a:solidFill>
                  <a:schemeClr val="accent3">
                    <a:lumMod val="25000"/>
                  </a:schemeClr>
                </a:solidFill>
                <a:latin typeface="Abadi"/>
              </a:rPr>
              <a:t>https://github.com/nikpat1234/spacex-assaignment/blob/384e42c60c01bc3ff6bd76a460d53d71811a5f92/EDA%20with%20SQL%20nikit.ipynb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1285611"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a:t>
            </a:r>
            <a:r>
              <a:rPr lang="en-US" sz="2200" dirty="0" smtClean="0">
                <a:solidFill>
                  <a:schemeClr val="accent3">
                    <a:lumMod val="25000"/>
                  </a:schemeClr>
                </a:solidFill>
                <a:latin typeface="Abadi" panose="020B0604020104020204" pitchFamily="34" charset="0"/>
              </a:rPr>
              <a:t> https</a:t>
            </a:r>
            <a:r>
              <a:rPr lang="en-US" sz="2200" dirty="0">
                <a:solidFill>
                  <a:schemeClr val="accent3">
                    <a:lumMod val="25000"/>
                  </a:schemeClr>
                </a:solidFill>
                <a:latin typeface="Abadi" panose="020B0604020104020204" pitchFamily="34" charset="0"/>
              </a:rPr>
              <a:t>://github.com/nikpat1234/spacex-assaignment.git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12856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a:t>
            </a:r>
            <a:r>
              <a:rPr lang="en-US" sz="2200" dirty="0" err="1">
                <a:solidFill>
                  <a:schemeClr val="accent3">
                    <a:lumMod val="25000"/>
                  </a:schemeClr>
                </a:solidFill>
                <a:latin typeface="Abadi" panose="020B0604020104020204" pitchFamily="34" charset="0"/>
              </a:rPr>
              <a:t>hyperparameters</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://github.com/nikpat1234/spacex-assaignment.git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2057400"/>
            <a:ext cx="11467475" cy="19599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077271" y="3478831"/>
            <a:ext cx="9901079" cy="25625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9764" y="1726055"/>
            <a:ext cx="10777928" cy="688090"/>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909661" y="2834503"/>
            <a:ext cx="9678133" cy="3389421"/>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603115"/>
            <a:ext cx="11632367" cy="1469869"/>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2525903" y="2784658"/>
            <a:ext cx="6580559" cy="343926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7570"/>
            <a:ext cx="10307720" cy="11905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010545" y="3262363"/>
            <a:ext cx="10025244" cy="255382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59944"/>
            <a:ext cx="10515599" cy="1267156"/>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770011" y="3324033"/>
            <a:ext cx="10541931" cy="243218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9705" y="1935308"/>
            <a:ext cx="3932238" cy="1617480"/>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4302" y="1660734"/>
            <a:ext cx="9745663" cy="10464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3020790" y="2872063"/>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0753"/>
            <a:ext cx="10515600" cy="108801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770011" y="2926490"/>
            <a:ext cx="10744926" cy="311487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8" y="1807460"/>
            <a:ext cx="9745663" cy="8276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320174" y="3099218"/>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4341" y="1825625"/>
            <a:ext cx="9745663" cy="962545"/>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4"/>
          <a:stretch>
            <a:fillRect/>
          </a:stretch>
        </p:blipFill>
        <p:spPr>
          <a:xfrm>
            <a:off x="3018145" y="3427376"/>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242" y="1825625"/>
            <a:ext cx="9745663" cy="117240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901205" y="3547039"/>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141626" cy="3196080"/>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251089" y="1757246"/>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43987"/>
            <a:ext cx="9294369" cy="4862499"/>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4794" y="1684613"/>
            <a:ext cx="5516380"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267960" y="1684613"/>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250898"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6474839" y="1523850"/>
            <a:ext cx="4914985"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a:t>
            </a:r>
            <a:r>
              <a:rPr lang="en-US" sz="2200" dirty="0" smtClean="0">
                <a:solidFill>
                  <a:schemeClr val="accent3">
                    <a:lumMod val="25000"/>
                  </a:schemeClr>
                </a:solidFill>
                <a:latin typeface="Abadi"/>
              </a:rPr>
              <a:t>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4"/>
          <a:stretch>
            <a:fillRect/>
          </a:stretch>
        </p:blipFill>
        <p:spPr>
          <a:xfrm>
            <a:off x="2408311" y="3230563"/>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4976734" cy="3810677"/>
          </a:xfrm>
          <a:prstGeom prst="rect">
            <a:avLst/>
          </a:prstGeom>
        </p:spPr>
        <p:txBody>
          <a:bodyPr lIns="91440" tIns="45720" rIns="91440" bIns="45720" anchor="t">
            <a:normAutofit fontScale="92500" lnSpcReduction="10000"/>
          </a:bodyPr>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161036" y="1745587"/>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232831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546653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3702449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398239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73967"/>
            <a:ext cx="10119034" cy="50666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779833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15209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28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a:lnSpc>
                <a:spcPct val="100000"/>
              </a:lnSpc>
              <a:spcBef>
                <a:spcPts val="1400"/>
              </a:spcBef>
            </a:pPr>
            <a:endParaRPr lang="en-US" sz="2800" dirty="0">
              <a:solidFill>
                <a:schemeClr val="accent3">
                  <a:lumMod val="25000"/>
                </a:schemeClr>
              </a:solidFill>
              <a:latin typeface="Abadi"/>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096789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4931" y="1738026"/>
            <a:ext cx="5326063" cy="1364938"/>
          </a:xfrm>
          <a:prstGeom prst="rect">
            <a:avLst/>
          </a:prstGeom>
        </p:spPr>
        <p:txBody>
          <a:bodyPr vert="horz" lIns="91440" tIns="45720" rIns="91440" bIns="45720" rtlCol="0" anchor="t">
            <a:normAutofit/>
          </a:bodyPr>
          <a:lstStyle/>
          <a:p>
            <a:pPr>
              <a:spcBef>
                <a:spcPts val="1400"/>
              </a:spcBef>
            </a:pPr>
            <a:r>
              <a:rPr lang="en-US" sz="2200" dirty="0">
                <a:solidFill>
                  <a:schemeClr val="accent3">
                    <a:lumMod val="25000"/>
                  </a:schemeClr>
                </a:solidFill>
                <a:latin typeface="Abadi"/>
              </a:rPr>
              <a:t>Visualize </a:t>
            </a:r>
            <a:r>
              <a:rPr lang="en-US" sz="2200" dirty="0">
                <a:latin typeface="Abadi" panose="020B0604020104020204" pitchFamily="34" charset="0"/>
              </a:rPr>
              <a:t>The decision tree classifier is the model with the highest classification accuracy</a:t>
            </a:r>
          </a:p>
          <a:p>
            <a:pPr>
              <a:spcBef>
                <a:spcPts val="1400"/>
              </a:spcBef>
            </a:pP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445399" y="3249936"/>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931764" y="2057400"/>
            <a:ext cx="5834734" cy="398396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544049" y="1933731"/>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90025"/>
            <a:ext cx="10515600" cy="4575864"/>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t>It can be inferred that there is a positive correlation between the number of flight missions at a specific launch site and the success rate at that site. In other words, sites with a larger number of flights tend to have a higher success rate</a:t>
            </a:r>
            <a:r>
              <a:rPr lang="en-US" dirty="0" smtClean="0"/>
              <a:t>.</a:t>
            </a:r>
          </a:p>
          <a:p>
            <a:pPr>
              <a:lnSpc>
                <a:spcPct val="100000"/>
              </a:lnSpc>
              <a:spcBef>
                <a:spcPts val="1400"/>
              </a:spcBef>
              <a:buFont typeface="Wingdings" panose="05000000000000000000" pitchFamily="2" charset="2"/>
              <a:buChar char="Ø"/>
            </a:pPr>
            <a:r>
              <a:rPr lang="en-US" dirty="0"/>
              <a:t>The data suggests that the launch success rate showed an upward trend from 2013 to 2020. During this period, there was an increase in the percentage of successful launches</a:t>
            </a:r>
            <a:r>
              <a:rPr lang="en-US" dirty="0" smtClean="0"/>
              <a:t>.</a:t>
            </a:r>
          </a:p>
          <a:p>
            <a:pPr>
              <a:lnSpc>
                <a:spcPct val="100000"/>
              </a:lnSpc>
              <a:spcBef>
                <a:spcPts val="1400"/>
              </a:spcBef>
              <a:buFont typeface="Wingdings" panose="05000000000000000000" pitchFamily="2" charset="2"/>
              <a:buChar char="Ø"/>
            </a:pPr>
            <a:r>
              <a:rPr lang="en-US" dirty="0"/>
              <a:t>Among the various orbital destinations, including ES-L1, GEO, HEO, SSO, and VLEO, these orbits exhibited the highest success rates. Launches targeting these specific orbits were more likely to be successful</a:t>
            </a:r>
            <a:r>
              <a:rPr lang="en-US" dirty="0" smtClean="0"/>
              <a:t>.</a:t>
            </a:r>
          </a:p>
          <a:p>
            <a:pPr>
              <a:lnSpc>
                <a:spcPct val="100000"/>
              </a:lnSpc>
              <a:spcBef>
                <a:spcPts val="1400"/>
              </a:spcBef>
              <a:buFont typeface="Wingdings" panose="05000000000000000000" pitchFamily="2" charset="2"/>
              <a:buChar char="Ø"/>
            </a:pPr>
            <a:r>
              <a:rPr lang="en-US" dirty="0"/>
              <a:t>When it comes to specific launch sites, KSC LC-39A stands out as having the highest number of successful launches among all the sites</a:t>
            </a:r>
            <a:r>
              <a:rPr lang="en-US" dirty="0" smtClean="0"/>
              <a:t>.</a:t>
            </a:r>
          </a:p>
          <a:p>
            <a:pPr>
              <a:lnSpc>
                <a:spcPct val="100000"/>
              </a:lnSpc>
              <a:spcBef>
                <a:spcPts val="1400"/>
              </a:spcBef>
              <a:buFont typeface="Wingdings" panose="05000000000000000000" pitchFamily="2" charset="2"/>
              <a:buChar char="Ø"/>
            </a:pPr>
            <a:r>
              <a:rPr lang="en-US" dirty="0"/>
              <a:t>As for the choice of machine learning algorithm for this analysis, the Decision Tree Classifier appears to be the most suitable method for this task based on the available data and the problem's characteristics.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link to the notebook is </a:t>
            </a:r>
            <a:r>
              <a:rPr lang="en-US" sz="2200" dirty="0" smtClean="0">
                <a:solidFill>
                  <a:srgbClr val="1C7DDB"/>
                </a:solidFill>
                <a:latin typeface="Abadi" panose="020B0604020104020204" pitchFamily="34" charset="0"/>
              </a:rPr>
              <a:t>(</a:t>
            </a:r>
            <a:r>
              <a:rPr lang="en-US" sz="2200" dirty="0">
                <a:solidFill>
                  <a:srgbClr val="1C7DDB"/>
                </a:solidFill>
                <a:latin typeface="Abadi" panose="020B0604020104020204" pitchFamily="34" charset="0"/>
              </a:rPr>
              <a:t>https://github.com/nikpat1234/spacex-assaignment/data collection 1 </a:t>
            </a:r>
            <a:r>
              <a:rPr lang="en-US" sz="2200" dirty="0" err="1">
                <a:solidFill>
                  <a:srgbClr val="1C7DDB"/>
                </a:solidFill>
                <a:latin typeface="Abadi" panose="020B0604020104020204" pitchFamily="34" charset="0"/>
              </a:rPr>
              <a:t>nikit.ipynb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01695"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5440" y="1792288"/>
            <a:ext cx="5120640" cy="443163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https</a:t>
            </a:r>
            <a:r>
              <a:rPr lang="en-US" sz="2200" dirty="0">
                <a:solidFill>
                  <a:schemeClr val="accent3">
                    <a:lumMod val="25000"/>
                  </a:schemeClr>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github.com/nikpat1234/spacex-assaignment/Data </a:t>
            </a:r>
            <a:r>
              <a:rPr lang="en-US" sz="2200" dirty="0">
                <a:solidFill>
                  <a:schemeClr val="accent3">
                    <a:lumMod val="25000"/>
                  </a:schemeClr>
                </a:solidFill>
                <a:latin typeface="Abadi" panose="020B0604020104020204" pitchFamily="34" charset="0"/>
              </a:rPr>
              <a:t>Collection with Web Scraping </a:t>
            </a:r>
            <a:r>
              <a:rPr lang="en-US" sz="2200" dirty="0" err="1">
                <a:solidFill>
                  <a:schemeClr val="accent3">
                    <a:lumMod val="25000"/>
                  </a:schemeClr>
                </a:solidFill>
                <a:latin typeface="Abadi" panose="020B0604020104020204" pitchFamily="34" charset="0"/>
              </a:rPr>
              <a:t>nikit.ipynb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494878" y="1445091"/>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 ds:uri="155be751-a274-42e8-93fb-f39d3b9bccc8"/>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324</TotalTime>
  <Words>1720</Words>
  <Application>Microsoft Office PowerPoint</Application>
  <PresentationFormat>Widescreen</PresentationFormat>
  <Paragraphs>207</Paragraphs>
  <Slides>46</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Abadi</vt:lpstr>
      <vt:lpstr>Arial</vt:lpstr>
      <vt:lpstr>Calibri</vt:lpstr>
      <vt:lpstr>Calibri Light</vt:lpstr>
      <vt:lpstr>IBM Plex Mono SemiBold</vt:lpstr>
      <vt:lpstr>IBM Plex Mono Text</vt:lpstr>
      <vt:lpstr>SF Pro</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nikit patel</cp:lastModifiedBy>
  <cp:revision>225</cp:revision>
  <dcterms:created xsi:type="dcterms:W3CDTF">2021-04-29T18:58:34Z</dcterms:created>
  <dcterms:modified xsi:type="dcterms:W3CDTF">2023-09-30T10:49:22Z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